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6" y="11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CEFCE-1728-4A9E-A7CD-0DD6422990AD}" type="datetimeFigureOut">
              <a:rPr lang="es-MX" smtClean="0"/>
              <a:pPr/>
              <a:t>17/05/2012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A12F81-C3DB-4062-A928-FE44619FAB2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12F81-C3DB-4062-A928-FE44619FAB21}" type="slidenum">
              <a:rPr lang="es-MX" smtClean="0"/>
              <a:pPr/>
              <a:t>1</a:t>
            </a:fld>
            <a:endParaRPr lang="es-MX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12F81-C3DB-4062-A928-FE44619FAB21}" type="slidenum">
              <a:rPr lang="es-MX" smtClean="0"/>
              <a:pPr/>
              <a:t>10</a:t>
            </a:fld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12F81-C3DB-4062-A928-FE44619FAB21}" type="slidenum">
              <a:rPr lang="es-MX" smtClean="0"/>
              <a:pPr/>
              <a:t>2</a:t>
            </a:fld>
            <a:endParaRPr lang="es-MX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12F81-C3DB-4062-A928-FE44619FAB21}" type="slidenum">
              <a:rPr lang="es-MX" smtClean="0"/>
              <a:pPr/>
              <a:t>3</a:t>
            </a:fld>
            <a:endParaRPr lang="es-MX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12F81-C3DB-4062-A928-FE44619FAB21}" type="slidenum">
              <a:rPr lang="es-MX" smtClean="0"/>
              <a:pPr/>
              <a:t>4</a:t>
            </a:fld>
            <a:endParaRPr lang="es-MX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12F81-C3DB-4062-A928-FE44619FAB21}" type="slidenum">
              <a:rPr lang="es-MX" smtClean="0"/>
              <a:pPr/>
              <a:t>5</a:t>
            </a:fld>
            <a:endParaRPr lang="es-MX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12F81-C3DB-4062-A928-FE44619FAB21}" type="slidenum">
              <a:rPr lang="es-MX" smtClean="0"/>
              <a:pPr/>
              <a:t>6</a:t>
            </a:fld>
            <a:endParaRPr lang="es-MX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12F81-C3DB-4062-A928-FE44619FAB21}" type="slidenum">
              <a:rPr lang="es-MX" smtClean="0"/>
              <a:pPr/>
              <a:t>7</a:t>
            </a:fld>
            <a:endParaRPr lang="es-MX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12F81-C3DB-4062-A928-FE44619FAB21}" type="slidenum">
              <a:rPr lang="es-MX" smtClean="0"/>
              <a:pPr/>
              <a:t>8</a:t>
            </a:fld>
            <a:endParaRPr lang="es-MX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12F81-C3DB-4062-A928-FE44619FAB21}" type="slidenum">
              <a:rPr lang="es-MX" smtClean="0"/>
              <a:pPr/>
              <a:t>9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84BAB2-E515-4431-BE14-DD07F5CDA7E1}" type="datetimeFigureOut">
              <a:rPr lang="es-MX" smtClean="0"/>
              <a:pPr/>
              <a:t>17/05/2012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941900-A581-4CAE-A8D7-01C2664C8047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84BAB2-E515-4431-BE14-DD07F5CDA7E1}" type="datetimeFigureOut">
              <a:rPr lang="es-MX" smtClean="0"/>
              <a:pPr/>
              <a:t>17/05/2012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941900-A581-4CAE-A8D7-01C2664C804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84BAB2-E515-4431-BE14-DD07F5CDA7E1}" type="datetimeFigureOut">
              <a:rPr lang="es-MX" smtClean="0"/>
              <a:pPr/>
              <a:t>17/05/2012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941900-A581-4CAE-A8D7-01C2664C804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84BAB2-E515-4431-BE14-DD07F5CDA7E1}" type="datetimeFigureOut">
              <a:rPr lang="es-MX" smtClean="0"/>
              <a:pPr/>
              <a:t>17/05/2012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941900-A581-4CAE-A8D7-01C2664C804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84BAB2-E515-4431-BE14-DD07F5CDA7E1}" type="datetimeFigureOut">
              <a:rPr lang="es-MX" smtClean="0"/>
              <a:pPr/>
              <a:t>17/05/2012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941900-A581-4CAE-A8D7-01C2664C8047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84BAB2-E515-4431-BE14-DD07F5CDA7E1}" type="datetimeFigureOut">
              <a:rPr lang="es-MX" smtClean="0"/>
              <a:pPr/>
              <a:t>17/05/2012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941900-A581-4CAE-A8D7-01C2664C804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84BAB2-E515-4431-BE14-DD07F5CDA7E1}" type="datetimeFigureOut">
              <a:rPr lang="es-MX" smtClean="0"/>
              <a:pPr/>
              <a:t>17/05/2012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941900-A581-4CAE-A8D7-01C2664C8047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84BAB2-E515-4431-BE14-DD07F5CDA7E1}" type="datetimeFigureOut">
              <a:rPr lang="es-MX" smtClean="0"/>
              <a:pPr/>
              <a:t>17/05/2012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941900-A581-4CAE-A8D7-01C2664C804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84BAB2-E515-4431-BE14-DD07F5CDA7E1}" type="datetimeFigureOut">
              <a:rPr lang="es-MX" smtClean="0"/>
              <a:pPr/>
              <a:t>17/05/2012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941900-A581-4CAE-A8D7-01C2664C804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84BAB2-E515-4431-BE14-DD07F5CDA7E1}" type="datetimeFigureOut">
              <a:rPr lang="es-MX" smtClean="0"/>
              <a:pPr/>
              <a:t>17/05/2012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941900-A581-4CAE-A8D7-01C2664C804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2A84BAB2-E515-4431-BE14-DD07F5CDA7E1}" type="datetimeFigureOut">
              <a:rPr lang="es-MX" smtClean="0"/>
              <a:pPr/>
              <a:t>17/05/2012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E1941900-A581-4CAE-A8D7-01C2664C804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A84BAB2-E515-4431-BE14-DD07F5CDA7E1}" type="datetimeFigureOut">
              <a:rPr lang="es-MX" smtClean="0"/>
              <a:pPr/>
              <a:t>17/05/2012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E1941900-A581-4CAE-A8D7-01C2664C804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MIT_Media_Lab" TargetMode="External"/><Relationship Id="rId13" Type="http://schemas.openxmlformats.org/officeDocument/2006/relationships/hyperlink" Target="http://es.wikipedia.org/wiki/Turntablism" TargetMode="External"/><Relationship Id="rId3" Type="http://schemas.openxmlformats.org/officeDocument/2006/relationships/notesSlide" Target="../notesSlides/notesSlide1.xml"/><Relationship Id="rId7" Type="http://schemas.openxmlformats.org/officeDocument/2006/relationships/hyperlink" Target="http://es.wikipedia.org/wiki/Scratch_(lenguaje_de_programaci%C3%B3n)" TargetMode="External"/><Relationship Id="rId12" Type="http://schemas.openxmlformats.org/officeDocument/2006/relationships/hyperlink" Target="http://es.wikipedia.org/wiki/Scratch" TargetMode="External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6" Type="http://schemas.openxmlformats.org/officeDocument/2006/relationships/hyperlink" Target="http://es.wikipedia.org/wiki/Interfaz_gr%C3%A1fica" TargetMode="External"/><Relationship Id="rId11" Type="http://schemas.openxmlformats.org/officeDocument/2006/relationships/hyperlink" Target="http://es.wikipedia.org/wiki/Linux" TargetMode="External"/><Relationship Id="rId5" Type="http://schemas.openxmlformats.org/officeDocument/2006/relationships/hyperlink" Target="http://es.wikipedia.org/wiki/Programaci%C3%B3n" TargetMode="External"/><Relationship Id="rId10" Type="http://schemas.openxmlformats.org/officeDocument/2006/relationships/hyperlink" Target="http://es.wikipedia.org/wiki/Mac_OS_X" TargetMode="External"/><Relationship Id="rId4" Type="http://schemas.openxmlformats.org/officeDocument/2006/relationships/hyperlink" Target="http://es.wikipedia.org/wiki/Aplicaci%C3%B3n_inform%C3%A1tica" TargetMode="External"/><Relationship Id="rId9" Type="http://schemas.openxmlformats.org/officeDocument/2006/relationships/hyperlink" Target="http://es.wikipedia.org/wiki/Windows" TargetMode="External"/><Relationship Id="rId1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Documents%20and%20Settings\Equipo%204\Escritorio\Tutorial%20Scratch%20%20%20Programacion%20Divertida.wmv" TargetMode="External"/><Relationship Id="rId5" Type="http://schemas.openxmlformats.org/officeDocument/2006/relationships/image" Target="../media/image6.png"/><Relationship Id="rId4" Type="http://schemas.openxmlformats.org/officeDocument/2006/relationships/audio" Target="../media/audio6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eb.media.mit.edu/~mres/" TargetMode="External"/><Relationship Id="rId3" Type="http://schemas.openxmlformats.org/officeDocument/2006/relationships/audio" Target="../media/audio8.wav"/><Relationship Id="rId7" Type="http://schemas.openxmlformats.org/officeDocument/2006/relationships/hyperlink" Target="http://news.bbc.co.uk/2/hi/technology/6647011.stm?ls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dadfutura.com/solucion-para-revivir-las-psp-mal-flasheadas-y-downgrader-universal/" TargetMode="External"/><Relationship Id="rId5" Type="http://schemas.openxmlformats.org/officeDocument/2006/relationships/hyperlink" Target="http://www.edadfutura.com/multiples-vulnerabilidades-en-jre-java-runtime-environment-de-sun/" TargetMode="External"/><Relationship Id="rId10" Type="http://schemas.openxmlformats.org/officeDocument/2006/relationships/hyperlink" Target="http://scratch.mit.edu/projects/zippzom/2359" TargetMode="External"/><Relationship Id="rId4" Type="http://schemas.openxmlformats.org/officeDocument/2006/relationships/hyperlink" Target="http://media.mit.edu/" TargetMode="External"/><Relationship Id="rId9" Type="http://schemas.openxmlformats.org/officeDocument/2006/relationships/hyperlink" Target="http://scratch.mit.edu/projects/ericr/626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scratch.mit.edu/download" TargetMode="External"/><Relationship Id="rId3" Type="http://schemas.openxmlformats.org/officeDocument/2006/relationships/audio" Target="../media/audio9.wav"/><Relationship Id="rId7" Type="http://schemas.openxmlformats.org/officeDocument/2006/relationships/hyperlink" Target="http://web.media.mit.edu/~mres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news.bbc.co.uk/2/hi/technology/6647011.stm?ls" TargetMode="External"/><Relationship Id="rId5" Type="http://schemas.openxmlformats.org/officeDocument/2006/relationships/hyperlink" Target="http://media.mit.edu/" TargetMode="External"/><Relationship Id="rId4" Type="http://schemas.openxmlformats.org/officeDocument/2006/relationships/hyperlink" Target="http://scratch.mit.edu/" TargetMode="External"/><Relationship Id="rId9" Type="http://schemas.openxmlformats.org/officeDocument/2006/relationships/hyperlink" Target="http://es.wikipedia.org/wiki/LEG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6672"/>
          </a:xfrm>
        </p:spPr>
        <p:txBody>
          <a:bodyPr/>
          <a:lstStyle/>
          <a:p>
            <a:r>
              <a:rPr lang="es-ES_tradnl" dirty="0" smtClean="0"/>
              <a:t>     trabajo sobre scratch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s-MX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/>
              </a:rPr>
              <a:t>Scratch</a:t>
            </a:r>
            <a:r>
              <a:rPr lang="es-MX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/>
              </a:rPr>
              <a:t> es una </a:t>
            </a:r>
            <a:r>
              <a:rPr lang="es-MX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/>
                <a:hlinkClick r:id="rId4" tooltip="Aplicación informática"/>
              </a:rPr>
              <a:t>aplicación informática</a:t>
            </a:r>
            <a:r>
              <a:rPr lang="es-MX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/>
              </a:rPr>
              <a:t> destinada principalmente a los niños y les permite explorar y experimentar con los conceptos de </a:t>
            </a:r>
            <a:r>
              <a:rPr lang="es-MX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/>
                <a:hlinkClick r:id="rId5" tooltip="Programación"/>
              </a:rPr>
              <a:t>programación</a:t>
            </a:r>
            <a:r>
              <a:rPr lang="es-MX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/>
              </a:rPr>
              <a:t> de ordenadores mediante el uso de una sencilla </a:t>
            </a:r>
            <a:r>
              <a:rPr lang="es-MX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/>
                <a:hlinkClick r:id="rId6" tooltip="Interfaz gráfica"/>
              </a:rPr>
              <a:t>interfaz gráfica</a:t>
            </a:r>
            <a:r>
              <a:rPr lang="es-MX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/>
              </a:rPr>
              <a:t>. Scratch utiliza el lenguaje LOGO que es un lenguaje de programación que facilita el lenguaje autónomo</a:t>
            </a:r>
            <a:r>
              <a:rPr lang="es-MX" baseline="300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/>
                <a:hlinkClick r:id="rId7"/>
              </a:rPr>
              <a:t>2</a:t>
            </a:r>
            <a:r>
              <a:rPr lang="es-MX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/>
              </a:rPr>
              <a:t> Es desarrollado por el "the Lifelong Kindergarten group" en el </a:t>
            </a:r>
            <a:r>
              <a:rPr lang="es-MX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/>
                <a:hlinkClick r:id="rId8" tooltip="MIT Media Lab"/>
              </a:rPr>
              <a:t>Media Lab del MIT</a:t>
            </a:r>
            <a:r>
              <a:rPr lang="es-MX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/>
              </a:rPr>
              <a:t> (Massachusetts Institute of Tecnology) por un equipo dirigido por Mitchel Resnick</a:t>
            </a:r>
            <a:r>
              <a:rPr lang="es-MX" baseline="300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/>
                <a:hlinkClick r:id="rId7"/>
              </a:rPr>
              <a:t>3</a:t>
            </a:r>
            <a:r>
              <a:rPr lang="es-MX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/>
              </a:rPr>
              <a:t> y apareció por primera vez en el verano de 2007.</a:t>
            </a:r>
            <a:r>
              <a:rPr lang="es-MX" baseline="300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/>
                <a:hlinkClick r:id="rId7"/>
              </a:rPr>
              <a:t>4</a:t>
            </a:r>
            <a:r>
              <a:rPr lang="es-MX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/>
              </a:rPr>
              <a:t> Scratch se puede instalar y redistribuir libremente en cualquier ordenador con </a:t>
            </a:r>
            <a:r>
              <a:rPr lang="es-MX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/>
                <a:hlinkClick r:id="rId9" tooltip="Windows"/>
              </a:rPr>
              <a:t>Windows</a:t>
            </a:r>
            <a:r>
              <a:rPr lang="es-MX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/>
              </a:rPr>
              <a:t>, </a:t>
            </a:r>
            <a:r>
              <a:rPr lang="es-MX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/>
                <a:hlinkClick r:id="rId10" tooltip="Mac OS X"/>
              </a:rPr>
              <a:t>Mac OS X</a:t>
            </a:r>
            <a:r>
              <a:rPr lang="es-MX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/>
              </a:rPr>
              <a:t> </a:t>
            </a:r>
            <a:r>
              <a:rPr lang="es-MX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/>
                <a:hlinkClick r:id="rId11" tooltip="Linux"/>
              </a:rPr>
              <a:t>Linux</a:t>
            </a:r>
            <a:r>
              <a:rPr lang="es-MX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/>
              </a:rPr>
              <a:t>.</a:t>
            </a:r>
          </a:p>
          <a:p>
            <a:r>
              <a:rPr lang="es-MX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/>
              </a:rPr>
              <a:t>El nombre de Scratch se deriva de la técnica de </a:t>
            </a:r>
            <a:r>
              <a:rPr lang="es-MX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/>
                <a:hlinkClick r:id="rId12" tooltip="Scratch"/>
              </a:rPr>
              <a:t>scratching</a:t>
            </a:r>
            <a:r>
              <a:rPr lang="es-MX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/>
              </a:rPr>
              <a:t> usada en el </a:t>
            </a:r>
            <a:r>
              <a:rPr lang="es-MX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/>
                <a:hlinkClick r:id="rId13" tooltip="Turntablism"/>
              </a:rPr>
              <a:t>Turntablism</a:t>
            </a:r>
            <a:r>
              <a:rPr lang="es-MX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/>
              </a:rPr>
              <a:t> (arte del DJ para usar los tornamesas), y se refiere tanto a la lengua y su aplicación. La similitud con el "scratching" musical es la fácil reutilización de piezas: en Scratch todos los objetos, gráficos, sonidos y secuencias de comandos pueden ser fácilmente importados a un nuevo programa y combinados en maneras permitiendo a los principiantes a conseguir resultados rápidos y estar motivados para intentar más.</a:t>
            </a:r>
          </a:p>
          <a:p>
            <a:r>
              <a:rPr lang="es-MX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/>
              </a:rPr>
              <a:t>Podemos utilizar este programa para, tal y como dice su lema, programas, jugar y crear.</a:t>
            </a:r>
          </a:p>
          <a:p>
            <a:endParaRPr lang="es-MX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" name="ELPHRG01.wav">
            <a:hlinkClick r:id="" action="ppaction://media"/>
          </p:cNvPr>
          <p:cNvPicPr>
            <a:picLocks noRot="1" noChangeAspect="1"/>
          </p:cNvPicPr>
          <p:nvPr>
            <a:wavAudioFile r:embed="rId1" name="ELPHRG01.wav"/>
          </p:nvPr>
        </p:nvPicPr>
        <p:blipFill>
          <a:blip r:embed="rId14" cstate="print"/>
          <a:stretch>
            <a:fillRect/>
          </a:stretch>
        </p:blipFill>
        <p:spPr>
          <a:xfrm>
            <a:off x="8839200" y="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9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 </a:t>
            </a:r>
            <a:r>
              <a:rPr lang="es-ES_tradnl" dirty="0" smtClean="0">
                <a:solidFill>
                  <a:srgbClr val="C00000"/>
                </a:solidFill>
              </a:rPr>
              <a:t>Este A Sido mi trabajo     sobre scratch </a:t>
            </a:r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_tradnl" dirty="0" smtClean="0"/>
          </a:p>
          <a:p>
            <a:r>
              <a:rPr lang="es-ES_tradnl" dirty="0" smtClean="0">
                <a:solidFill>
                  <a:schemeClr val="bg1"/>
                </a:solidFill>
              </a:rPr>
              <a:t>              Espero que les allá Gustado</a:t>
            </a:r>
          </a:p>
          <a:p>
            <a:endParaRPr lang="es-ES_tradnl" dirty="0" smtClean="0">
              <a:solidFill>
                <a:schemeClr val="bg1"/>
              </a:solidFill>
            </a:endParaRPr>
          </a:p>
          <a:p>
            <a:r>
              <a:rPr lang="es-ES_tradnl" dirty="0" smtClean="0">
                <a:solidFill>
                  <a:schemeClr val="bg1"/>
                </a:solidFill>
              </a:rPr>
              <a:t>                          Andres Beltrán </a:t>
            </a:r>
          </a:p>
          <a:p>
            <a:r>
              <a:rPr lang="es-ES_tradnl" dirty="0" smtClean="0">
                <a:solidFill>
                  <a:schemeClr val="bg1"/>
                </a:solidFill>
              </a:rPr>
              <a:t>                                     705 </a:t>
            </a:r>
          </a:p>
          <a:p>
            <a:r>
              <a:rPr lang="es-ES_tradnl" dirty="0" smtClean="0">
                <a:solidFill>
                  <a:schemeClr val="bg1"/>
                </a:solidFill>
              </a:rPr>
              <a:t>                Colegio Roberto Velandia  </a:t>
            </a:r>
          </a:p>
          <a:p>
            <a:r>
              <a:rPr lang="es-ES_tradnl" dirty="0" smtClean="0">
                <a:solidFill>
                  <a:schemeClr val="bg1"/>
                </a:solidFill>
                <a:sym typeface="Wingdings" pitchFamily="2" charset="2"/>
              </a:rPr>
              <a:t>                                     </a:t>
            </a:r>
            <a:endParaRPr lang="es-MX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ndAc>
      <p:stSnd>
        <p:snd r:embed="rId3" name="applaus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Esquema Scratch </a:t>
            </a:r>
            <a:endParaRPr lang="es-MX" dirty="0"/>
          </a:p>
        </p:txBody>
      </p:sp>
      <p:pic>
        <p:nvPicPr>
          <p:cNvPr id="4" name="3 Marcador de contenido" descr="IntroduccionScratch.jp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>
          <a:xfrm>
            <a:off x="1643743" y="1784350"/>
            <a:ext cx="6313714" cy="4572000"/>
          </a:xfrm>
        </p:spPr>
      </p:pic>
    </p:spTree>
  </p:cSld>
  <p:clrMapOvr>
    <a:masterClrMapping/>
  </p:clrMapOvr>
  <p:transition>
    <p:wedge/>
    <p:sndAc>
      <p:stSnd>
        <p:snd r:embed="rId3" name="camera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100000">
              <a:srgbClr val="55261C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flipV="1">
            <a:off x="457200" y="466345"/>
            <a:ext cx="8229600" cy="45719"/>
          </a:xfrm>
        </p:spPr>
        <p:txBody>
          <a:bodyPr/>
          <a:lstStyle/>
          <a:p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s-ES_tradnl" dirty="0" smtClean="0">
                <a:solidFill>
                  <a:schemeClr val="bg1"/>
                </a:solidFill>
              </a:rPr>
              <a:t>Scratch ayuda a los niños con su actividad motriz. </a:t>
            </a:r>
          </a:p>
          <a:p>
            <a:endParaRPr lang="es-ES_tradnl" dirty="0" smtClean="0">
              <a:solidFill>
                <a:schemeClr val="bg1"/>
              </a:solidFill>
            </a:endParaRPr>
          </a:p>
          <a:p>
            <a:r>
              <a:rPr lang="es-ES_tradnl" dirty="0" smtClean="0">
                <a:solidFill>
                  <a:schemeClr val="bg1"/>
                </a:solidFill>
              </a:rPr>
              <a:t>Scratch sube la autoestima de los niños y adultos .</a:t>
            </a:r>
          </a:p>
          <a:p>
            <a:endParaRPr lang="es-ES_tradnl" dirty="0" smtClean="0">
              <a:solidFill>
                <a:schemeClr val="bg1"/>
              </a:solidFill>
            </a:endParaRPr>
          </a:p>
          <a:p>
            <a:r>
              <a:rPr lang="es-ES_tradnl" dirty="0" smtClean="0">
                <a:solidFill>
                  <a:schemeClr val="bg1"/>
                </a:solidFill>
              </a:rPr>
              <a:t>Sirve Para cualquier edad de niños hasta grandes. </a:t>
            </a:r>
          </a:p>
          <a:p>
            <a:endParaRPr lang="es-ES_tradnl" dirty="0" smtClean="0">
              <a:solidFill>
                <a:schemeClr val="bg1"/>
              </a:solidFill>
            </a:endParaRPr>
          </a:p>
          <a:p>
            <a:endParaRPr lang="es-ES_tradnl" dirty="0" smtClean="0">
              <a:solidFill>
                <a:schemeClr val="bg1"/>
              </a:solidFill>
            </a:endParaRPr>
          </a:p>
          <a:p>
            <a:endParaRPr lang="es-ES_tradnl" dirty="0" smtClean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</p:txBody>
      </p:sp>
      <p:pic>
        <p:nvPicPr>
          <p:cNvPr id="5" name="4 Marcador de contenido" descr="scratch_logo.png"/>
          <p:cNvPicPr>
            <a:picLocks noGrp="1" noChangeAspect="1"/>
          </p:cNvPicPr>
          <p:nvPr>
            <p:ph sz="half" idx="2"/>
          </p:nvPr>
        </p:nvPicPr>
        <p:blipFill>
          <a:blip r:embed="rId4" cstate="print"/>
          <a:stretch>
            <a:fillRect/>
          </a:stretch>
        </p:blipFill>
        <p:spPr>
          <a:xfrm>
            <a:off x="5214942" y="2071678"/>
            <a:ext cx="3500462" cy="3500462"/>
          </a:xfrm>
        </p:spPr>
      </p:pic>
    </p:spTree>
  </p:cSld>
  <p:clrMapOvr>
    <a:masterClrMapping/>
  </p:clrMapOvr>
  <p:transition>
    <p:strips dir="rd"/>
    <p:sndAc>
      <p:stSnd>
        <p:snd r:embed="rId3" name="explod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6B19C"/>
            </a:gs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59416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dirty="0" smtClean="0"/>
              <a:t>Scratch es un lenguaje de programación que facilita crear historias interactivas, juegos y animaciones y compartir sus creaciones con otras personas en la Web.</a:t>
            </a:r>
            <a:br>
              <a:rPr lang="es-MX" dirty="0" smtClean="0"/>
            </a:br>
            <a:r>
              <a:rPr lang="es-MX" dirty="0" smtClean="0"/>
              <a:t>Esta aplicación, que forma parte del software de las XO y también se utiliza con otros sistemas operativos, ofrece posibilidades educativas a través de un entorno que hace que la programación sea más atractiva y accesible para todo aquel que se enfrente por primera vez a aprender a </a:t>
            </a:r>
            <a:r>
              <a:rPr lang="es-MX" dirty="0" err="1" smtClean="0"/>
              <a:t>programar.Les</a:t>
            </a:r>
            <a:r>
              <a:rPr lang="es-MX" dirty="0" smtClean="0"/>
              <a:t> ofrecemos, a través de estas páginas, introducirse en algunos conceptos básicos sobre el mundo de Scratch.</a:t>
            </a:r>
          </a:p>
          <a:p>
            <a:endParaRPr lang="es-MX" dirty="0"/>
          </a:p>
        </p:txBody>
      </p:sp>
    </p:spTree>
  </p:cSld>
  <p:clrMapOvr>
    <a:masterClrMapping/>
  </p:clrMapOvr>
  <p:transition>
    <p:newsflash/>
    <p:sndAc>
      <p:stSnd>
        <p:snd r:embed="rId3" name="coin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4 Marcador de contenido" descr="scratch.gif"/>
          <p:cNvPicPr>
            <a:picLocks noGrp="1" noChangeAspect="1"/>
          </p:cNvPicPr>
          <p:nvPr>
            <p:ph sz="half" idx="1"/>
          </p:nvPr>
        </p:nvPicPr>
        <p:blipFill>
          <a:blip r:embed="rId4" cstate="print"/>
          <a:stretch>
            <a:fillRect/>
          </a:stretch>
        </p:blipFill>
        <p:spPr>
          <a:xfrm>
            <a:off x="428596" y="1785926"/>
            <a:ext cx="4143404" cy="321471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s-ES_tradnl" sz="6800" dirty="0" smtClean="0">
                <a:solidFill>
                  <a:schemeClr val="bg1"/>
                </a:solidFill>
              </a:rPr>
              <a:t>Algunas Ventajas De Scratch </a:t>
            </a:r>
          </a:p>
          <a:p>
            <a:endParaRPr lang="es-ES_tradnl" dirty="0" smtClean="0">
              <a:solidFill>
                <a:schemeClr val="bg1"/>
              </a:solidFill>
            </a:endParaRPr>
          </a:p>
          <a:p>
            <a:r>
              <a:rPr lang="es-MX" sz="5500" dirty="0" smtClean="0">
                <a:solidFill>
                  <a:schemeClr val="bg1"/>
                </a:solidFill>
                <a:latin typeface="Arial" pitchFamily="34" charset="0"/>
              </a:rPr>
              <a:t>Desarrollar el pensamiento lógico y algorítmico</a:t>
            </a:r>
          </a:p>
          <a:p>
            <a:r>
              <a:rPr lang="es-MX" sz="5500" dirty="0" smtClean="0">
                <a:solidFill>
                  <a:schemeClr val="bg1"/>
                </a:solidFill>
                <a:latin typeface="Arial" pitchFamily="34" charset="0"/>
              </a:rPr>
              <a:t>Desarrollar métodos para solucionar problemas de manera metódica y ordenada</a:t>
            </a:r>
          </a:p>
          <a:p>
            <a:r>
              <a:rPr lang="es-MX" sz="5500" dirty="0" smtClean="0">
                <a:solidFill>
                  <a:schemeClr val="bg1"/>
                </a:solidFill>
                <a:latin typeface="Arial" pitchFamily="34" charset="0"/>
              </a:rPr>
              <a:t>Desarrollar el hábito de hacer auto diagnosis con respecto a su trabajo</a:t>
            </a:r>
          </a:p>
          <a:p>
            <a:r>
              <a:rPr lang="es-MX" sz="5500" dirty="0" smtClean="0">
                <a:solidFill>
                  <a:schemeClr val="bg1"/>
                </a:solidFill>
                <a:latin typeface="Arial" pitchFamily="34" charset="0"/>
              </a:rPr>
              <a:t>Desarrollar la capacidad de poner en duda las ideas de uno mismo</a:t>
            </a:r>
          </a:p>
          <a:p>
            <a:r>
              <a:rPr lang="es-MX" sz="5500" dirty="0" smtClean="0">
                <a:solidFill>
                  <a:schemeClr val="bg1"/>
                </a:solidFill>
                <a:latin typeface="Arial" pitchFamily="34" charset="0"/>
              </a:rPr>
              <a:t>Tener la posibilidad de obtener resultados complejos a partir de ideas simples</a:t>
            </a:r>
          </a:p>
          <a:p>
            <a:r>
              <a:rPr lang="es-MX" sz="5500" dirty="0" smtClean="0">
                <a:solidFill>
                  <a:schemeClr val="bg1"/>
                </a:solidFill>
                <a:latin typeface="Arial" pitchFamily="34" charset="0"/>
              </a:rPr>
              <a:t>Trabajar cada cual a su ritmo en función de sus propias competencias</a:t>
            </a:r>
          </a:p>
          <a:p>
            <a:r>
              <a:rPr lang="es-MX" sz="5500" dirty="0" smtClean="0">
                <a:solidFill>
                  <a:schemeClr val="bg1"/>
                </a:solidFill>
                <a:latin typeface="Arial" pitchFamily="34" charset="0"/>
              </a:rPr>
              <a:t>Aprender y asumir conceptos matemáticos: coordenadas, variables, algoritmos, aleatoriedad</a:t>
            </a:r>
          </a:p>
          <a:p>
            <a:r>
              <a:rPr lang="es-MX" sz="5500" dirty="0" smtClean="0">
                <a:solidFill>
                  <a:schemeClr val="bg1"/>
                </a:solidFill>
                <a:latin typeface="Arial" pitchFamily="34" charset="0"/>
              </a:rPr>
              <a:t>Aprender los fundamentos de la programación</a:t>
            </a:r>
          </a:p>
          <a:p>
            <a:r>
              <a:rPr lang="es-MX" sz="5500" dirty="0" smtClean="0">
                <a:solidFill>
                  <a:schemeClr val="bg1"/>
                </a:solidFill>
                <a:latin typeface="Arial" pitchFamily="34" charset="0"/>
              </a:rPr>
              <a:t>Usar distintos medios: sonido, imagen, texto, gráfico…</a:t>
            </a:r>
          </a:p>
          <a:p>
            <a:r>
              <a:rPr lang="es-MX" sz="5500" dirty="0" smtClean="0">
                <a:solidFill>
                  <a:schemeClr val="bg1"/>
                </a:solidFill>
                <a:latin typeface="Arial" pitchFamily="34" charset="0"/>
              </a:rPr>
              <a:t>Posibilitar el aprendizaje colaborativo a través del intercambio de conocimiento</a:t>
            </a:r>
          </a:p>
          <a:p>
            <a:endParaRPr lang="es-MX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zoom dir="in"/>
    <p:sndAc>
      <p:stSnd>
        <p:snd r:embed="rId3" name="laser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2"/>
            </a:gs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    Video Sobre Scratch </a:t>
            </a:r>
            <a:endParaRPr lang="es-MX" dirty="0"/>
          </a:p>
        </p:txBody>
      </p:sp>
      <p:pic>
        <p:nvPicPr>
          <p:cNvPr id="6" name="Tutorial Scratch   Programacion Divertida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1943100" y="1784350"/>
            <a:ext cx="5715000" cy="4572000"/>
          </a:xfrm>
          <a:prstGeom prst="rect">
            <a:avLst/>
          </a:prstGeom>
        </p:spPr>
      </p:pic>
    </p:spTree>
  </p:cSld>
  <p:clrMapOvr>
    <a:masterClrMapping/>
  </p:clrMapOvr>
  <p:transition>
    <p:split dir="in"/>
    <p:sndAc>
      <p:stSnd>
        <p:snd r:embed="rId4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        Imágenes Scratch</a:t>
            </a:r>
            <a:endParaRPr lang="es-MX" dirty="0"/>
          </a:p>
        </p:txBody>
      </p:sp>
      <p:pic>
        <p:nvPicPr>
          <p:cNvPr id="4" name="3 Marcador de contenido" descr="chrisbetcher.jpe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>
          <a:xfrm>
            <a:off x="4953003" y="1428736"/>
            <a:ext cx="4190997" cy="2571768"/>
          </a:xfrm>
        </p:spPr>
      </p:pic>
      <p:pic>
        <p:nvPicPr>
          <p:cNvPr id="4098" name="Picture 2" descr="http://lizatech.files.wordpress.com/2010/05/scratch11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00496" y="4286249"/>
            <a:ext cx="2305050" cy="2571751"/>
          </a:xfrm>
          <a:prstGeom prst="rect">
            <a:avLst/>
          </a:prstGeom>
          <a:noFill/>
        </p:spPr>
      </p:pic>
      <p:pic>
        <p:nvPicPr>
          <p:cNvPr id="4101" name="Picture 5" descr="http://educalibre.cl/wp-content/uploads/2012/02/scratch-article3-image01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472" y="1428736"/>
            <a:ext cx="3810000" cy="3114676"/>
          </a:xfrm>
          <a:prstGeom prst="rect">
            <a:avLst/>
          </a:prstGeom>
          <a:noFill/>
        </p:spPr>
      </p:pic>
    </p:spTree>
  </p:cSld>
  <p:clrMapOvr>
    <a:masterClrMapping/>
  </p:clrMapOvr>
  <p:transition>
    <p:strips/>
    <p:sndAc>
      <p:stSnd>
        <p:snd r:embed="rId3" name="push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631052"/>
          </a:xfrm>
        </p:spPr>
        <p:txBody>
          <a:bodyPr/>
          <a:lstStyle/>
          <a:p>
            <a:r>
              <a:rPr lang="es-ES_tradnl" dirty="0" smtClean="0"/>
              <a:t>  Lenguaje De Programación</a:t>
            </a:r>
            <a:br>
              <a:rPr lang="es-ES_tradnl" dirty="0" smtClean="0"/>
            </a:br>
            <a:r>
              <a:rPr lang="es-ES_tradnl" dirty="0" smtClean="0"/>
              <a:t>           Scratch</a:t>
            </a:r>
            <a:br>
              <a:rPr lang="es-ES_tradnl" dirty="0" smtClean="0"/>
            </a:br>
            <a:r>
              <a:rPr lang="es-ES_tradnl" dirty="0" smtClean="0"/>
              <a:t>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MX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Es curioso, porque se trata precisamente de un invento del </a:t>
            </a:r>
            <a:r>
              <a:rPr lang="es-MX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4"/>
              </a:rPr>
              <a:t>Media Lab</a:t>
            </a:r>
            <a:r>
              <a:rPr lang="es-MX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 del MIT, y su intención no es otra que </a:t>
            </a:r>
            <a:r>
              <a:rPr lang="es-MX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hacer la </a:t>
            </a:r>
            <a:r>
              <a:rPr lang="es-MX" b="1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5" tooltip="Visita también  Múltiples vulnerabilidades en JRE (Java Runtime Environment) de Sun"/>
              </a:rPr>
              <a:t>programación</a:t>
            </a:r>
            <a:r>
              <a:rPr lang="es-MX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 accesible a cualquiera</a:t>
            </a:r>
            <a:r>
              <a:rPr lang="es-MX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 </a:t>
            </a:r>
            <a:r>
              <a:rPr lang="es-MX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6" tooltip="Visita también Solución para revivir las PSP mal flasheadas y downgrader universal"/>
              </a:rPr>
              <a:t>Como</a:t>
            </a:r>
            <a:r>
              <a:rPr lang="es-MX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 </a:t>
            </a:r>
            <a:r>
              <a:rPr lang="es-MX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7"/>
              </a:rPr>
              <a:t>explica</a:t>
            </a:r>
            <a:r>
              <a:rPr lang="es-MX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 </a:t>
            </a:r>
            <a:r>
              <a:rPr lang="es-MX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8"/>
              </a:rPr>
              <a:t>Mitchel Resnick</a:t>
            </a:r>
            <a:r>
              <a:rPr lang="es-MX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uno de los responsables del programa, Scratch está </a:t>
            </a:r>
            <a:r>
              <a:rPr lang="es-MX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pensado con fines educativos</a:t>
            </a:r>
            <a:r>
              <a:rPr lang="es-MX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: “Queremos que los niños sean los creadores. Queremos que hagan cosas interesantes y dinámicas en el ordenador”. No es difícil, pero tampoco es fácil. Sobre todo si intentas hacer una virguería a la primera, </a:t>
            </a:r>
            <a:r>
              <a:rPr lang="es-MX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porque</a:t>
            </a:r>
            <a:r>
              <a:rPr lang="es-MX" b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puede</a:t>
            </a:r>
            <a:r>
              <a:rPr lang="es-MX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ser frustrante</a:t>
            </a:r>
            <a:r>
              <a:rPr lang="es-MX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Es preferible ir poco a poco hasta crear </a:t>
            </a:r>
            <a:r>
              <a:rPr lang="es-MX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9"/>
              </a:rPr>
              <a:t>algo que merezca la pena</a:t>
            </a:r>
            <a:r>
              <a:rPr lang="es-MX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Por ejemplo, </a:t>
            </a:r>
            <a:r>
              <a:rPr lang="es-MX" b="1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0"/>
              </a:rPr>
              <a:t>mini juegos</a:t>
            </a:r>
            <a:r>
              <a:rPr lang="es-MX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</a:p>
          <a:p>
            <a:endParaRPr lang="es-MX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>
    <p:wedge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s-MX" dirty="0" smtClean="0"/>
          </a:p>
          <a:p>
            <a:r>
              <a:rPr lang="es-MX" b="1" i="1" dirty="0" smtClean="0">
                <a:solidFill>
                  <a:schemeClr val="bg1"/>
                </a:solidFill>
              </a:rPr>
              <a:t>"Cuando la gente puede crear su propia tecnología es cuando se despierta la pasión"</a:t>
            </a:r>
            <a:r>
              <a:rPr lang="es-MX" dirty="0" smtClean="0">
                <a:solidFill>
                  <a:schemeClr val="bg1"/>
                </a:solidFill>
              </a:rPr>
              <a:t>. Mientras ese día llega -cada vez está más cerca-, se puede extrapolar la sentencia a muchos ámbitos. Ya es un hecho, por ejemplo, en el terreno de la comunicación, gracias a los blogs. Y podría llegar a serlo en el de la </a:t>
            </a:r>
            <a:r>
              <a:rPr lang="es-MX" b="1" dirty="0" smtClean="0">
                <a:solidFill>
                  <a:schemeClr val="bg1"/>
                </a:solidFill>
              </a:rPr>
              <a:t>animación</a:t>
            </a:r>
            <a:r>
              <a:rPr lang="es-MX" dirty="0" smtClean="0">
                <a:solidFill>
                  <a:schemeClr val="bg1"/>
                </a:solidFill>
              </a:rPr>
              <a:t> mediante </a:t>
            </a:r>
            <a:r>
              <a:rPr lang="es-MX" b="1" dirty="0" smtClean="0">
                <a:solidFill>
                  <a:schemeClr val="bg1"/>
                </a:solidFill>
                <a:hlinkClick r:id="rId4"/>
              </a:rPr>
              <a:t>Scratch</a:t>
            </a:r>
            <a:r>
              <a:rPr lang="es-MX" dirty="0" smtClean="0">
                <a:solidFill>
                  <a:schemeClr val="bg1"/>
                </a:solidFill>
              </a:rPr>
              <a:t>. </a:t>
            </a:r>
            <a:r>
              <a:rPr lang="es-MX" b="1" i="1" dirty="0" smtClean="0">
                <a:solidFill>
                  <a:schemeClr val="bg1"/>
                </a:solidFill>
              </a:rPr>
              <a:t>Continúa:</a:t>
            </a:r>
            <a:r>
              <a:rPr lang="es-MX" dirty="0" smtClean="0">
                <a:solidFill>
                  <a:schemeClr val="bg1"/>
                </a:solidFill>
              </a:rPr>
              <a:t> Es curioso, porque se trata precisamente de un invento del </a:t>
            </a:r>
            <a:r>
              <a:rPr lang="es-MX" b="1" dirty="0" smtClean="0">
                <a:solidFill>
                  <a:schemeClr val="bg1"/>
                </a:solidFill>
                <a:hlinkClick r:id="rId5"/>
              </a:rPr>
              <a:t>Media Lab</a:t>
            </a:r>
            <a:r>
              <a:rPr lang="es-MX" dirty="0" smtClean="0">
                <a:solidFill>
                  <a:schemeClr val="bg1"/>
                </a:solidFill>
              </a:rPr>
              <a:t> del MIT, y su intención no es otra que </a:t>
            </a:r>
            <a:r>
              <a:rPr lang="es-MX" b="1" i="1" dirty="0" smtClean="0">
                <a:solidFill>
                  <a:schemeClr val="bg1"/>
                </a:solidFill>
              </a:rPr>
              <a:t>hacer la programación accesible a cualquiera</a:t>
            </a:r>
            <a:r>
              <a:rPr lang="es-MX" dirty="0" smtClean="0">
                <a:solidFill>
                  <a:schemeClr val="bg1"/>
                </a:solidFill>
              </a:rPr>
              <a:t>. Como </a:t>
            </a:r>
            <a:r>
              <a:rPr lang="es-MX" b="1" dirty="0" smtClean="0">
                <a:solidFill>
                  <a:schemeClr val="bg1"/>
                </a:solidFill>
                <a:hlinkClick r:id="rId6"/>
              </a:rPr>
              <a:t>explica</a:t>
            </a:r>
            <a:r>
              <a:rPr lang="es-MX" dirty="0" smtClean="0">
                <a:solidFill>
                  <a:schemeClr val="bg1"/>
                </a:solidFill>
              </a:rPr>
              <a:t> </a:t>
            </a:r>
            <a:r>
              <a:rPr lang="es-MX" b="1" dirty="0" smtClean="0">
                <a:solidFill>
                  <a:schemeClr val="bg1"/>
                </a:solidFill>
                <a:hlinkClick r:id="rId7"/>
              </a:rPr>
              <a:t>Mitchel Resnick</a:t>
            </a:r>
            <a:r>
              <a:rPr lang="es-MX" dirty="0" smtClean="0">
                <a:solidFill>
                  <a:schemeClr val="bg1"/>
                </a:solidFill>
              </a:rPr>
              <a:t>, uno de los responsables del programa, Scratch está </a:t>
            </a:r>
            <a:r>
              <a:rPr lang="es-MX" b="1" i="1" dirty="0" smtClean="0">
                <a:solidFill>
                  <a:schemeClr val="bg1"/>
                </a:solidFill>
              </a:rPr>
              <a:t>pensado con fines educativos</a:t>
            </a:r>
            <a:r>
              <a:rPr lang="es-MX" dirty="0" smtClean="0">
                <a:solidFill>
                  <a:schemeClr val="bg1"/>
                </a:solidFill>
              </a:rPr>
              <a:t>: "Queremos que los niños sean los creadores. Queremos que hagan cosas interesantes y dinámicas en el ordenador". La idea de este 'software' -con </a:t>
            </a:r>
            <a:r>
              <a:rPr lang="es-MX" b="1" dirty="0" smtClean="0">
                <a:solidFill>
                  <a:schemeClr val="bg1"/>
                </a:solidFill>
                <a:hlinkClick r:id="rId8"/>
              </a:rPr>
              <a:t>versiones para Windows y Mac OSX</a:t>
            </a:r>
            <a:r>
              <a:rPr lang="es-MX" dirty="0" smtClean="0">
                <a:solidFill>
                  <a:schemeClr val="bg1"/>
                </a:solidFill>
              </a:rPr>
              <a:t>- es dejar atrás las líneas de código y permitir </a:t>
            </a:r>
            <a:r>
              <a:rPr lang="es-MX" b="1" i="1" dirty="0" smtClean="0">
                <a:solidFill>
                  <a:schemeClr val="bg1"/>
                </a:solidFill>
              </a:rPr>
              <a:t>programar animaciones juntado 'ladrillos' que </a:t>
            </a:r>
            <a:r>
              <a:rPr lang="es-MX" b="1" i="1" dirty="0" smtClean="0"/>
              <a:t>contienen instrucciones de todo tipo</a:t>
            </a:r>
            <a:r>
              <a:rPr lang="es-MX" dirty="0" smtClean="0"/>
              <a:t>. Como si fuese un </a:t>
            </a:r>
            <a:r>
              <a:rPr lang="es-MX" b="1" dirty="0" smtClean="0">
                <a:hlinkClick r:id="rId9"/>
              </a:rPr>
              <a:t>Lego</a:t>
            </a:r>
            <a:r>
              <a:rPr lang="es-MX" dirty="0" smtClean="0"/>
              <a:t>. </a:t>
            </a:r>
          </a:p>
          <a:p>
            <a:endParaRPr lang="es-MX" dirty="0"/>
          </a:p>
        </p:txBody>
      </p:sp>
    </p:spTree>
  </p:cSld>
  <p:clrMapOvr>
    <a:masterClrMapping/>
  </p:clrMapOvr>
  <p:transition>
    <p:sndAc>
      <p:stSnd>
        <p:snd r:embed="rId3" name="voltage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174</TotalTime>
  <Words>294</Words>
  <Application>Microsoft Office PowerPoint</Application>
  <PresentationFormat>Presentación en pantalla (4:3)</PresentationFormat>
  <Paragraphs>49</Paragraphs>
  <Slides>10</Slides>
  <Notes>10</Notes>
  <HiddenSlides>0</HiddenSlides>
  <MMClips>2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Metro</vt:lpstr>
      <vt:lpstr>     trabajo sobre scratch</vt:lpstr>
      <vt:lpstr>Esquema Scratch </vt:lpstr>
      <vt:lpstr>Diapositiva 3</vt:lpstr>
      <vt:lpstr>Diapositiva 4</vt:lpstr>
      <vt:lpstr>Diapositiva 5</vt:lpstr>
      <vt:lpstr>    Video Sobre Scratch </vt:lpstr>
      <vt:lpstr>        Imágenes Scratch</vt:lpstr>
      <vt:lpstr>  Lenguaje De Programación            Scratch  </vt:lpstr>
      <vt:lpstr>Diapositiva 9</vt:lpstr>
      <vt:lpstr> Este A Sido mi trabajo     sobre scratch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Administrator</dc:creator>
  <cp:lastModifiedBy>usuario</cp:lastModifiedBy>
  <cp:revision>18</cp:revision>
  <dcterms:created xsi:type="dcterms:W3CDTF">2012-05-14T20:01:22Z</dcterms:created>
  <dcterms:modified xsi:type="dcterms:W3CDTF">2012-05-17T21:11:34Z</dcterms:modified>
</cp:coreProperties>
</file>